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handoutMasterIdLst>
    <p:handoutMasterId r:id="rId13"/>
  </p:handoutMasterIdLst>
  <p:sldIdLst>
    <p:sldId id="256" r:id="rId3"/>
    <p:sldId id="259" r:id="rId4"/>
    <p:sldId id="286" r:id="rId5"/>
    <p:sldId id="293" r:id="rId6"/>
    <p:sldId id="272" r:id="rId7"/>
    <p:sldId id="295" r:id="rId8"/>
    <p:sldId id="292" r:id="rId9"/>
    <p:sldId id="294" r:id="rId10"/>
    <p:sldId id="27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hn Dan" initials="J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EE"/>
    <a:srgbClr val="E90102"/>
    <a:srgbClr val="F87C7C"/>
    <a:srgbClr val="B81C25"/>
    <a:srgbClr val="B81C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91371" autoAdjust="0"/>
  </p:normalViewPr>
  <p:slideViewPr>
    <p:cSldViewPr snapToGrid="0">
      <p:cViewPr>
        <p:scale>
          <a:sx n="125" d="100"/>
          <a:sy n="125" d="100"/>
        </p:scale>
        <p:origin x="6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1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37D99-FB67-D748-8E72-F49E89F8B2B8}" type="datetimeFigureOut">
              <a:rPr kumimoji="1" lang="zh-CN" altLang="en-US" smtClean="0"/>
              <a:t>2022/4/10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9870B-BBD6-BB44-9FDE-8A9B75781C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/>
              </a:rPr>
              <a:t>Click to edit the notes format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&lt;header&gt;</a:t>
            </a:r>
          </a:p>
        </p:txBody>
      </p:sp>
      <p:sp>
        <p:nvSpPr>
          <p:cNvPr id="85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&lt;date/time&gt;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&lt;footer&gt;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B17E74DC-0BCD-4120-9246-7D260C498BD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28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F9D6406-3372-437C-8786-EAEEAD5C3D0B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  <a:ea typeface="+mn-ea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5106920-BA1A-43D3-B26D-D12E5B8E12A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n-lt"/>
              <a:ea typeface="+mn-ea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5106920-BA1A-43D3-B26D-D12E5B8E12A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3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E328384C-8E8A-4C26-B757-F033C2E640E7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58AEE65-60D3-4486-8D06-264F1A75607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58AEE65-60D3-4486-8D06-264F1A75607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928610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58AEE65-60D3-4486-8D06-264F1A75607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58AEE65-60D3-4486-8D06-264F1A756076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730372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32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730F60F-0E7B-4621-85E8-1808E4692564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9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pic>
        <p:nvPicPr>
          <p:cNvPr id="37" name="图片 36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图片 37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pic>
        <p:nvPicPr>
          <p:cNvPr id="81" name="图片 80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2" name="图片 81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zh-CN" sz="27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zh-CN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 Light" panose="02010600030101010101" charset="-122"/>
              </a:rPr>
              <a:t>单击此处编辑母版标题样式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等线" panose="02010600030101010101" charset="-122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8/1/21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Information Diffusion Prediction via Recurrent Cascade Convolution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A21249B-FBC0-4AB4-8808-0EB62CF18465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Click to edit the outline text format</a:t>
            </a: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Second Outline Level</a:t>
            </a: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Third Outline Level</a:t>
            </a: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Fourth Outline Level</a:t>
            </a: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Fifth Outline Level</a:t>
            </a: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Sixth Outline Level</a:t>
            </a: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180" b="0" strike="noStrike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8/1/21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Information Diffusion Prediction via Recurrent Cascade Convolution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3B05B9D3-CE30-460E-A1FA-89C0620F5041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42" name="CustomShape 4"/>
          <p:cNvSpPr/>
          <p:nvPr/>
        </p:nvSpPr>
        <p:spPr>
          <a:xfrm>
            <a:off x="0" y="731520"/>
            <a:ext cx="9757440" cy="156240"/>
          </a:xfrm>
          <a:prstGeom prst="rect">
            <a:avLst/>
          </a:prstGeom>
          <a:gradFill>
            <a:gsLst>
              <a:gs pos="24000">
                <a:schemeClr val="accent1">
                  <a:lumMod val="100000"/>
                </a:schemeClr>
              </a:gs>
              <a:gs pos="100000">
                <a:schemeClr val="accent1">
                  <a:lumMod val="0"/>
                  <a:lumOff val="100000"/>
                  <a:alpha val="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" name="Picture 13"/>
          <p:cNvPicPr/>
          <p:nvPr/>
        </p:nvPicPr>
        <p:blipFill>
          <a:blip r:embed="rId14"/>
          <a:stretch>
            <a:fillRect/>
          </a:stretch>
        </p:blipFill>
        <p:spPr>
          <a:xfrm>
            <a:off x="9091800" y="17280"/>
            <a:ext cx="806400" cy="721440"/>
          </a:xfrm>
          <a:prstGeom prst="rect">
            <a:avLst/>
          </a:prstGeom>
          <a:ln>
            <a:noFill/>
          </a:ln>
        </p:spPr>
      </p:pic>
      <p:pic>
        <p:nvPicPr>
          <p:cNvPr id="44" name="图片 10"/>
          <p:cNvPicPr/>
          <p:nvPr/>
        </p:nvPicPr>
        <p:blipFill>
          <a:blip r:embed="rId15"/>
          <a:stretch>
            <a:fillRect/>
          </a:stretch>
        </p:blipFill>
        <p:spPr>
          <a:xfrm>
            <a:off x="0" y="9720"/>
            <a:ext cx="780120" cy="721440"/>
          </a:xfrm>
          <a:prstGeom prst="rect">
            <a:avLst/>
          </a:prstGeom>
          <a:ln>
            <a:noFill/>
          </a:ln>
        </p:spPr>
      </p:pic>
      <p:pic>
        <p:nvPicPr>
          <p:cNvPr id="45" name="图片 11"/>
          <p:cNvPicPr/>
          <p:nvPr/>
        </p:nvPicPr>
        <p:blipFill>
          <a:blip r:embed="rId16"/>
          <a:stretch>
            <a:fillRect/>
          </a:stretch>
        </p:blipFill>
        <p:spPr>
          <a:xfrm>
            <a:off x="10146960" y="0"/>
            <a:ext cx="780120" cy="721440"/>
          </a:xfrm>
          <a:prstGeom prst="rect">
            <a:avLst/>
          </a:prstGeom>
          <a:ln>
            <a:noFill/>
          </a:ln>
        </p:spPr>
      </p:pic>
      <p:pic>
        <p:nvPicPr>
          <p:cNvPr id="46" name="Picture 2"/>
          <p:cNvPicPr/>
          <p:nvPr/>
        </p:nvPicPr>
        <p:blipFill>
          <a:blip r:embed="rId17"/>
          <a:stretch>
            <a:fillRect/>
          </a:stretch>
        </p:blipFill>
        <p:spPr>
          <a:xfrm>
            <a:off x="11268720" y="17280"/>
            <a:ext cx="922680" cy="729720"/>
          </a:xfrm>
          <a:prstGeom prst="rect">
            <a:avLst/>
          </a:prstGeom>
          <a:ln>
            <a:noFill/>
          </a:ln>
        </p:spPr>
      </p:pic>
      <p:sp>
        <p:nvSpPr>
          <p:cNvPr id="47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Click to edit the title text format</a:t>
            </a:r>
          </a:p>
        </p:txBody>
      </p:sp>
      <p:sp>
        <p:nvSpPr>
          <p:cNvPr id="48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7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Click to edit the outline text format</a:t>
            </a: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96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Second Outline Level</a:t>
            </a: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77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Third Outline Level</a:t>
            </a: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77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Fourth Outline Level</a:t>
            </a: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Fifth Outline Level</a:t>
            </a: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Sixth Outline Level</a:t>
            </a: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10" Type="http://schemas.openxmlformats.org/officeDocument/2006/relationships/image" Target="../media/image11.png"/><Relationship Id="rId4" Type="http://schemas.openxmlformats.org/officeDocument/2006/relationships/image" Target="../media/image17.jpe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40" y="1338272"/>
            <a:ext cx="12191760" cy="2838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2"/>
          <p:cNvSpPr/>
          <p:nvPr/>
        </p:nvSpPr>
        <p:spPr>
          <a:xfrm>
            <a:off x="0" y="1561994"/>
            <a:ext cx="12191760" cy="24790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4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Probabilistic Fine-grained Urban Flow Inference </a:t>
            </a:r>
          </a:p>
          <a:p>
            <a:pPr algn="ctr"/>
            <a:r>
              <a:rPr lang="en-US" sz="4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with Normalizing Flows</a:t>
            </a:r>
            <a:endParaRPr lang="en-US" sz="32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algn="r"/>
            <a:endParaRPr lang="en-US" sz="32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algn="r"/>
            <a:r>
              <a:rPr lang="en-US" sz="32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Presenter: Haoyang Yu</a:t>
            </a: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90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49017221-E9AF-462B-9623-7139A8681339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763132" y="5347418"/>
            <a:ext cx="7051890" cy="655200"/>
            <a:chOff x="2417599" y="5642386"/>
            <a:chExt cx="7051890" cy="655200"/>
          </a:xfrm>
        </p:grpSpPr>
        <p:sp>
          <p:nvSpPr>
            <p:cNvPr id="91" name="CustomShape 4"/>
            <p:cNvSpPr/>
            <p:nvPr/>
          </p:nvSpPr>
          <p:spPr>
            <a:xfrm>
              <a:off x="3220957" y="5769757"/>
              <a:ext cx="6248532" cy="4004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18900000" algn="bl" rotWithShape="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spc="-1" dirty="0">
                  <a:solidFill>
                    <a:srgbClr val="2119FF"/>
                  </a:solidFill>
                  <a:uFill>
                    <a:solidFill>
                      <a:srgbClr val="FFFFFF"/>
                    </a:solidFill>
                  </a:uFill>
                  <a:latin typeface="Times New Roman" panose="02020603050405020304"/>
                </a:rPr>
                <a:t>University of Electronic Science and Technology of China </a:t>
              </a:r>
            </a:p>
          </p:txBody>
        </p:sp>
        <p:pic>
          <p:nvPicPr>
            <p:cNvPr id="92" name="Picture 13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2417599" y="5642386"/>
              <a:ext cx="677160" cy="6552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96" name="CustomShape 7"/>
          <p:cNvSpPr/>
          <p:nvPr/>
        </p:nvSpPr>
        <p:spPr>
          <a:xfrm>
            <a:off x="920271" y="4284901"/>
            <a:ext cx="10433049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Authors: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2400" b="1" strike="noStrike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    T</a:t>
            </a:r>
            <a:r>
              <a:rPr lang="en-US" altLang="zh-CN" sz="2400" b="1" strike="noStrike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ing Zhong, </a:t>
            </a:r>
            <a:r>
              <a:rPr lang="en-US" sz="2400" b="1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Haoyang Yu, </a:t>
            </a:r>
            <a:r>
              <a:rPr lang="en-US" sz="2400" b="1" spc="-1" dirty="0" err="1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Rongfan</a:t>
            </a:r>
            <a:r>
              <a:rPr lang="en-US" sz="2400" b="1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Li, Xovee Xu*, </a:t>
            </a:r>
            <a:r>
              <a:rPr lang="en-US" sz="2400" b="1" spc="-1" dirty="0" err="1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Xucheng</a:t>
            </a:r>
            <a:r>
              <a:rPr lang="en-US" sz="2400" b="1" spc="-1" dirty="0">
                <a:solidFill>
                  <a:srgbClr val="2119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Luo, Fan Zhou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98" name="CustomShape 8"/>
          <p:cNvSpPr/>
          <p:nvPr/>
        </p:nvSpPr>
        <p:spPr>
          <a:xfrm>
            <a:off x="27720" y="3636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文本框 3"/>
          <p:cNvSpPr txBox="1"/>
          <p:nvPr/>
        </p:nvSpPr>
        <p:spPr>
          <a:xfrm>
            <a:off x="0" y="-11628"/>
            <a:ext cx="3507820" cy="1323439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altLang="zh-CN" sz="4000" b="1" spc="-1" dirty="0">
                <a:solidFill>
                  <a:srgbClr val="B81C25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ICASSP 2022</a:t>
            </a:r>
          </a:p>
          <a:p>
            <a:r>
              <a:rPr lang="en-US" altLang="zh-CN" sz="4000" b="1" spc="-1" dirty="0">
                <a:solidFill>
                  <a:srgbClr val="B81C25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Paper ID: 5513</a:t>
            </a:r>
            <a:endParaRPr lang="zh-CN" altLang="en-US" sz="4000" b="1" spc="-1" dirty="0">
              <a:solidFill>
                <a:srgbClr val="B81C25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pic>
        <p:nvPicPr>
          <p:cNvPr id="12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11014740" y="7861"/>
            <a:ext cx="677160" cy="655200"/>
          </a:xfrm>
          <a:prstGeom prst="rect">
            <a:avLst/>
          </a:prstGeom>
          <a:ln>
            <a:noFill/>
          </a:ln>
        </p:spPr>
      </p:pic>
      <p:pic>
        <p:nvPicPr>
          <p:cNvPr id="1028" name="Picture 4" descr="https://2022.ieeeicassp.org/assets/ICASSP2022_WHITE_COLOR.png">
            <a:extLst>
              <a:ext uri="{FF2B5EF4-FFF2-40B4-BE49-F238E27FC236}">
                <a16:creationId xmlns:a16="http://schemas.microsoft.com/office/drawing/2014/main" id="{F4256798-896C-48AC-A7D0-720291169D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" y="2324484"/>
            <a:ext cx="2626360" cy="185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482B31-F473-449D-A51A-8F46E6FC7164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2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TextShape 4"/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sp>
        <p:nvSpPr>
          <p:cNvPr id="127" name="CustomShape 5"/>
          <p:cNvSpPr/>
          <p:nvPr/>
        </p:nvSpPr>
        <p:spPr>
          <a:xfrm>
            <a:off x="217895" y="68580"/>
            <a:ext cx="4660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Research Background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pic>
        <p:nvPicPr>
          <p:cNvPr id="122" name="Picture 4" descr="https://gimg2.baidu.com/image_search/src=http%3A%2F%2Fm.qdel.cn%2Frepository%2Fimage%2F5YOSKXRGSLqcR1PtaL44wA.jpg_%7B2i%7Dxa.jpg&amp;refer=http%3A%2F%2Fm.qdel.cn&amp;app=2002&amp;size=f9999,10000&amp;q=a80&amp;n=0&amp;g=0n&amp;fmt=jpeg?sec=1638535837&amp;t=685354c4016f2ac67874360d929811ed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46" y="1099493"/>
            <a:ext cx="360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" name="íṣḻïḋè"/>
          <p:cNvSpPr txBox="1"/>
          <p:nvPr/>
        </p:nvSpPr>
        <p:spPr>
          <a:xfrm>
            <a:off x="4523138" y="1934146"/>
            <a:ext cx="6899909" cy="3333892"/>
          </a:xfrm>
          <a:prstGeom prst="rect">
            <a:avLst/>
          </a:prstGeom>
          <a:noFill/>
        </p:spPr>
        <p:txBody>
          <a:bodyPr wrap="none" lIns="91440" tIns="45720" rIns="91440" bIns="45720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Rapid development of Intelligent </a:t>
            </a:r>
          </a:p>
          <a:p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    Transportation System (ITS) in the world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endParaRPr lang="en-US" altLang="zh-CN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Deploying sensors in the city will cost </a:t>
            </a:r>
          </a:p>
          <a:p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    a lot of manpower and 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29" name="íṣḻïḋè"/>
          <p:cNvSpPr txBox="1"/>
          <p:nvPr/>
        </p:nvSpPr>
        <p:spPr>
          <a:xfrm>
            <a:off x="3135013" y="5585730"/>
            <a:ext cx="5921974" cy="671192"/>
          </a:xfrm>
          <a:prstGeom prst="rect">
            <a:avLst/>
          </a:prstGeom>
          <a:noFill/>
        </p:spPr>
        <p:txBody>
          <a:bodyPr wrap="none" lIns="91440" tIns="45720" rIns="91440" bIns="45720" anchor="b" anchorCtr="0">
            <a:noAutofit/>
          </a:bodyPr>
          <a:lstStyle/>
          <a:p>
            <a:pPr algn="ctr"/>
            <a:r>
              <a:rPr lang="en-US" altLang="zh-CN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How to reduce such expense?</a:t>
            </a:r>
          </a:p>
        </p:txBody>
      </p:sp>
      <p:pic>
        <p:nvPicPr>
          <p:cNvPr id="1026" name="Picture 2" descr="Traffic management sensor innovations: the Dutch experienc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46" y="3387372"/>
            <a:ext cx="3600000" cy="2160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B12982C1-A8EC-4CFF-BC1F-A41CF9E24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Humidity Icon Humidity Weather Sensor Label Sticker Icon Stock Illustration  - Download Image Now - iStoc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150" y="2838232"/>
            <a:ext cx="1446422" cy="1446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7E482B31-F473-449D-A51A-8F46E6FC7164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3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5"/>
          <p:cNvSpPr/>
          <p:nvPr/>
        </p:nvSpPr>
        <p:spPr>
          <a:xfrm>
            <a:off x="217895" y="68580"/>
            <a:ext cx="4660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altLang="zh-CN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Challenges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pic>
        <p:nvPicPr>
          <p:cNvPr id="1026" name="Picture 2" descr="Cloud day forecast lightning shine storm sun weather icon - Good Weather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828" y="1521190"/>
            <a:ext cx="1522595" cy="1522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alendar icon in 2022 | Icon, Calendar icon, Fitness ico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4184" y="1648362"/>
            <a:ext cx="1380355" cy="1380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mperature Icon - Download Temperature Icon 798064 | Noun Projec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340" y="3054585"/>
            <a:ext cx="1035316" cy="103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632073" y="4688350"/>
            <a:ext cx="56043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structural constraints between coarse- and fined-grained map</a:t>
            </a:r>
            <a:endParaRPr lang="zh-CN" alt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70625" y="4677410"/>
            <a:ext cx="74180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Influences of the external factors </a:t>
            </a: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  (e.g., weather conditions , temperature)</a:t>
            </a:r>
            <a:endParaRPr lang="zh-CN" altLang="en-US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90FD2D-18F6-4F58-9963-B2509D8875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4857" y="1889989"/>
            <a:ext cx="5654178" cy="2277456"/>
          </a:xfrm>
          <a:prstGeom prst="rect">
            <a:avLst/>
          </a:prstGeom>
        </p:spPr>
      </p:pic>
      <p:sp>
        <p:nvSpPr>
          <p:cNvPr id="15" name="TextShape 4">
            <a:extLst>
              <a:ext uri="{FF2B5EF4-FFF2-40B4-BE49-F238E27FC236}">
                <a16:creationId xmlns:a16="http://schemas.microsoft.com/office/drawing/2014/main" id="{C5C6AAC9-4A8A-46D5-865D-177BB99F0885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pic>
        <p:nvPicPr>
          <p:cNvPr id="16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EE641EEE-ED76-4A6C-92AD-A3CFA82D3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FCE13E46-E8F8-45C3-882E-44F9989004A5}" type="slidenum">
              <a:rPr lang="en-US" sz="1180" b="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4</a:t>
            </a:fld>
            <a:endParaRPr lang="en-US" sz="1400" b="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5"/>
          <p:cNvSpPr/>
          <p:nvPr/>
        </p:nvSpPr>
        <p:spPr>
          <a:xfrm>
            <a:off x="418860" y="46896"/>
            <a:ext cx="4660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Framework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610" y="1220470"/>
            <a:ext cx="1662430" cy="46183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TextShape 4">
            <a:extLst>
              <a:ext uri="{FF2B5EF4-FFF2-40B4-BE49-F238E27FC236}">
                <a16:creationId xmlns:a16="http://schemas.microsoft.com/office/drawing/2014/main" id="{6F22E752-B483-414E-AD91-94612F583F95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3658E6BD-D945-429C-8380-C7E67340635E}"/>
              </a:ext>
            </a:extLst>
          </p:cNvPr>
          <p:cNvGrpSpPr/>
          <p:nvPr/>
        </p:nvGrpSpPr>
        <p:grpSpPr>
          <a:xfrm>
            <a:off x="3728720" y="1301432"/>
            <a:ext cx="3449320" cy="4456430"/>
            <a:chOff x="3728720" y="1301432"/>
            <a:chExt cx="3449320" cy="445643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EBDD721C-BBB7-4B65-B75F-329B7A00DE56}"/>
                </a:ext>
              </a:extLst>
            </p:cNvPr>
            <p:cNvGrpSpPr/>
            <p:nvPr/>
          </p:nvGrpSpPr>
          <p:grpSpPr>
            <a:xfrm>
              <a:off x="3728720" y="1301432"/>
              <a:ext cx="3413125" cy="4456430"/>
              <a:chOff x="3728720" y="1301432"/>
              <a:chExt cx="3413125" cy="4456430"/>
            </a:xfrm>
          </p:grpSpPr>
          <p:pic>
            <p:nvPicPr>
              <p:cNvPr id="102" name="图片 10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28720" y="1301432"/>
                <a:ext cx="3413125" cy="4456430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77BE50B4-A1CB-4C19-9003-DE4C7081FC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68637" y="3581902"/>
                <a:ext cx="2200363" cy="2175960"/>
              </a:xfrm>
              <a:prstGeom prst="rect">
                <a:avLst/>
              </a:prstGeom>
            </p:spPr>
          </p:pic>
        </p:grp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A7D6A49-FBF6-4D67-976F-F0F8E32D0E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72476" y="1738198"/>
              <a:ext cx="3105564" cy="479914"/>
            </a:xfrm>
            <a:prstGeom prst="rect">
              <a:avLst/>
            </a:prstGeom>
          </p:spPr>
        </p:pic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19A0BF2-3B32-4016-AD13-94FD33398AF6}"/>
              </a:ext>
            </a:extLst>
          </p:cNvPr>
          <p:cNvGrpSpPr/>
          <p:nvPr/>
        </p:nvGrpSpPr>
        <p:grpSpPr>
          <a:xfrm>
            <a:off x="3728720" y="1320984"/>
            <a:ext cx="4027170" cy="4521835"/>
            <a:chOff x="3728720" y="1320984"/>
            <a:chExt cx="4027170" cy="4521835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A8256167-CF25-4D4B-8684-CF7B02A7A7D8}"/>
                </a:ext>
              </a:extLst>
            </p:cNvPr>
            <p:cNvGrpSpPr/>
            <p:nvPr/>
          </p:nvGrpSpPr>
          <p:grpSpPr>
            <a:xfrm>
              <a:off x="3728720" y="1320984"/>
              <a:ext cx="4027170" cy="4521835"/>
              <a:chOff x="3768637" y="1320984"/>
              <a:chExt cx="4027170" cy="4521835"/>
            </a:xfrm>
          </p:grpSpPr>
          <p:pic>
            <p:nvPicPr>
              <p:cNvPr id="103" name="图片 102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68637" y="1320984"/>
                <a:ext cx="4027170" cy="4521835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9C46616C-C2E9-4CBC-86B2-A6AEA847C5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45219" y="3601454"/>
                <a:ext cx="2123781" cy="2156408"/>
              </a:xfrm>
              <a:prstGeom prst="rect">
                <a:avLst/>
              </a:prstGeom>
            </p:spPr>
          </p:pic>
        </p:grp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D8B31C6D-2349-4FE1-AE40-1AD92F518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90573" y="1754591"/>
              <a:ext cx="3069369" cy="474321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12EC06EC-856F-41CA-9C20-33915D185E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82096" y="1190756"/>
            <a:ext cx="7896172" cy="4689343"/>
          </a:xfrm>
          <a:prstGeom prst="rect">
            <a:avLst/>
          </a:prstGeom>
        </p:spPr>
      </p:pic>
      <p:pic>
        <p:nvPicPr>
          <p:cNvPr id="23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DC3FE89F-8C69-481E-9C44-9B11D16ED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CB799FDE-1639-45A1-AE13-D77DD72DF32D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0" name="CustomShape 5"/>
          <p:cNvSpPr/>
          <p:nvPr/>
        </p:nvSpPr>
        <p:spPr>
          <a:xfrm>
            <a:off x="333901" y="94828"/>
            <a:ext cx="5443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Results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251" name="CustomShape 6"/>
          <p:cNvSpPr/>
          <p:nvPr/>
        </p:nvSpPr>
        <p:spPr>
          <a:xfrm>
            <a:off x="333901" y="988818"/>
            <a:ext cx="113554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lvl="1">
              <a:lnSpc>
                <a:spcPct val="120000"/>
              </a:lnSpc>
              <a:buClr>
                <a:srgbClr val="000000"/>
              </a:buClr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Overall inference performance comparison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16F872B-3708-4306-9369-7EC799521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649" y="1860606"/>
            <a:ext cx="8506702" cy="4087115"/>
          </a:xfrm>
          <a:prstGeom prst="rect">
            <a:avLst/>
          </a:prstGeom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0664E4A9-8C28-42A9-8D99-B0F4BF385E0A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pic>
        <p:nvPicPr>
          <p:cNvPr id="12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ACBFEA5B-2F19-471C-A1D9-FE3D0206B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CB799FDE-1639-45A1-AE13-D77DD72DF32D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0" name="CustomShape 5"/>
          <p:cNvSpPr/>
          <p:nvPr/>
        </p:nvSpPr>
        <p:spPr>
          <a:xfrm>
            <a:off x="333901" y="94828"/>
            <a:ext cx="5443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Results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sp>
        <p:nvSpPr>
          <p:cNvPr id="251" name="CustomShape 6"/>
          <p:cNvSpPr/>
          <p:nvPr/>
        </p:nvSpPr>
        <p:spPr>
          <a:xfrm>
            <a:off x="333901" y="988818"/>
            <a:ext cx="113554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lvl="1">
              <a:lnSpc>
                <a:spcPct val="120000"/>
              </a:lnSpc>
              <a:buClr>
                <a:srgbClr val="000000"/>
              </a:buClr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Training process and ablation studies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0664E4A9-8C28-42A9-8D99-B0F4BF385E0A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AA0FC6F-51EA-4881-9EEF-452270685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001" y="1943648"/>
            <a:ext cx="8463280" cy="3949749"/>
          </a:xfrm>
          <a:prstGeom prst="rect">
            <a:avLst/>
          </a:prstGeom>
        </p:spPr>
      </p:pic>
      <p:pic>
        <p:nvPicPr>
          <p:cNvPr id="12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F09E35EC-DD95-46AD-9C75-764B5368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61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CB799FDE-1639-45A1-AE13-D77DD72DF32D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0" name="CustomShape 5"/>
          <p:cNvSpPr/>
          <p:nvPr/>
        </p:nvSpPr>
        <p:spPr>
          <a:xfrm>
            <a:off x="333901" y="94828"/>
            <a:ext cx="5443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Results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sp>
        <p:nvSpPr>
          <p:cNvPr id="19" name="CustomShape 6"/>
          <p:cNvSpPr/>
          <p:nvPr/>
        </p:nvSpPr>
        <p:spPr>
          <a:xfrm>
            <a:off x="333901" y="996438"/>
            <a:ext cx="113554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lvl="1">
              <a:lnSpc>
                <a:spcPct val="120000"/>
              </a:lnSpc>
              <a:buClr>
                <a:srgbClr val="000000"/>
              </a:buClr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Error visualization on the dataset 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6210A18-3B04-42A5-82E1-A31ABAF35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823" y="1602267"/>
            <a:ext cx="8010353" cy="4576755"/>
          </a:xfrm>
          <a:prstGeom prst="rect">
            <a:avLst/>
          </a:prstGeom>
        </p:spPr>
      </p:pic>
      <p:sp>
        <p:nvSpPr>
          <p:cNvPr id="42" name="TextShape 4">
            <a:extLst>
              <a:ext uri="{FF2B5EF4-FFF2-40B4-BE49-F238E27FC236}">
                <a16:creationId xmlns:a16="http://schemas.microsoft.com/office/drawing/2014/main" id="{6ABF8A87-26CC-44C6-B283-95F778DEEBE0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pic>
        <p:nvPicPr>
          <p:cNvPr id="43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F394C84B-2E0C-400E-822E-F2815CBAB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CB799FDE-1639-45A1-AE13-D77DD72DF32D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8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0" name="CustomShape 5"/>
          <p:cNvSpPr/>
          <p:nvPr/>
        </p:nvSpPr>
        <p:spPr>
          <a:xfrm>
            <a:off x="333901" y="94828"/>
            <a:ext cx="54432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Results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sp>
        <p:nvSpPr>
          <p:cNvPr id="19" name="CustomShape 6"/>
          <p:cNvSpPr/>
          <p:nvPr/>
        </p:nvSpPr>
        <p:spPr>
          <a:xfrm>
            <a:off x="333901" y="996438"/>
            <a:ext cx="113554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0" lvl="1">
              <a:lnSpc>
                <a:spcPct val="120000"/>
              </a:lnSpc>
              <a:buClr>
                <a:srgbClr val="000000"/>
              </a:buClr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Error visualization on the dataset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C26B7B7-058E-4997-BF04-90DDCCE0A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698" y="2192558"/>
            <a:ext cx="8748603" cy="4015306"/>
          </a:xfrm>
          <a:prstGeom prst="rect">
            <a:avLst/>
          </a:prstGeom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E85A7701-566A-4041-8802-EAF2B4A598DB}"/>
              </a:ext>
            </a:extLst>
          </p:cNvPr>
          <p:cNvSpPr txBox="1"/>
          <p:nvPr/>
        </p:nvSpPr>
        <p:spPr>
          <a:xfrm>
            <a:off x="3031448" y="6367320"/>
            <a:ext cx="6129104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altLang="zh-CN" sz="1180" spc="-1" dirty="0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Probabilistic Fine-grained Urban Flow Inference with Normalizing Flows</a:t>
            </a:r>
          </a:p>
        </p:txBody>
      </p:sp>
      <p:pic>
        <p:nvPicPr>
          <p:cNvPr id="12" name="Picture 2" descr="https://2022.ieeeicassp.org/assets/ICASSP2022_SPS_COLOR.png">
            <a:extLst>
              <a:ext uri="{FF2B5EF4-FFF2-40B4-BE49-F238E27FC236}">
                <a16:creationId xmlns:a16="http://schemas.microsoft.com/office/drawing/2014/main" id="{CD7D4E1D-DC7F-40C4-83D7-BD1418CB2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75250"/>
            <a:ext cx="1717388" cy="118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745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A1B3E630-AC46-40AF-96F6-B8347927EA83}" type="slidenum">
              <a:rPr lang="en-US" sz="118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等线" panose="02010600030101010101" charset="-122"/>
              </a:rPr>
              <a:t>9</a:t>
            </a:fld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0" y="34920"/>
            <a:ext cx="837720" cy="58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6" name="CustomShape 7"/>
          <p:cNvSpPr/>
          <p:nvPr/>
        </p:nvSpPr>
        <p:spPr>
          <a:xfrm>
            <a:off x="-240" y="4476919"/>
            <a:ext cx="12192240" cy="143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8800" b="1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Thank you!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586" y="13123"/>
            <a:ext cx="3213414" cy="73335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DC31731-F7F0-4077-A117-5DAF54B00C3E}"/>
              </a:ext>
            </a:extLst>
          </p:cNvPr>
          <p:cNvSpPr txBox="1"/>
          <p:nvPr/>
        </p:nvSpPr>
        <p:spPr>
          <a:xfrm>
            <a:off x="0" y="-11628"/>
            <a:ext cx="3507820" cy="1323439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altLang="zh-CN" sz="4000" b="1" spc="-1" dirty="0">
                <a:solidFill>
                  <a:srgbClr val="B81C25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ICASSP 2022</a:t>
            </a:r>
          </a:p>
          <a:p>
            <a:r>
              <a:rPr lang="en-US" altLang="zh-CN" sz="4000" b="1" spc="-1" dirty="0">
                <a:solidFill>
                  <a:srgbClr val="B81C25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Paper ID: 5513</a:t>
            </a:r>
            <a:endParaRPr lang="zh-CN" altLang="en-US" sz="4000" b="1" spc="-1" dirty="0">
              <a:solidFill>
                <a:srgbClr val="B81C25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4" name="CustomShape 1">
            <a:extLst>
              <a:ext uri="{FF2B5EF4-FFF2-40B4-BE49-F238E27FC236}">
                <a16:creationId xmlns:a16="http://schemas.microsoft.com/office/drawing/2014/main" id="{58DE34FB-FC1B-4209-8652-5CCFBD361303}"/>
              </a:ext>
            </a:extLst>
          </p:cNvPr>
          <p:cNvSpPr/>
          <p:nvPr/>
        </p:nvSpPr>
        <p:spPr>
          <a:xfrm>
            <a:off x="240" y="1338272"/>
            <a:ext cx="12191760" cy="2838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" name="CustomShape 2">
            <a:extLst>
              <a:ext uri="{FF2B5EF4-FFF2-40B4-BE49-F238E27FC236}">
                <a16:creationId xmlns:a16="http://schemas.microsoft.com/office/drawing/2014/main" id="{E79CA4B1-F2B4-4205-AC62-57C9BA1118F6}"/>
              </a:ext>
            </a:extLst>
          </p:cNvPr>
          <p:cNvSpPr/>
          <p:nvPr/>
        </p:nvSpPr>
        <p:spPr>
          <a:xfrm>
            <a:off x="0" y="1561994"/>
            <a:ext cx="12191760" cy="24790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4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Probabilistic Fine-grained Urban Flow Inference </a:t>
            </a:r>
          </a:p>
          <a:p>
            <a:pPr algn="ctr"/>
            <a:r>
              <a:rPr lang="en-US" sz="44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with Normalizing Flows</a:t>
            </a:r>
            <a:endParaRPr lang="en-US" sz="32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algn="r"/>
            <a:endParaRPr lang="en-US" sz="32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  <a:p>
            <a:pPr algn="r"/>
            <a:r>
              <a:rPr lang="en-US" sz="32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/>
              </a:rPr>
              <a:t>Presenter: Haoyang Yu</a:t>
            </a: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  <p:pic>
        <p:nvPicPr>
          <p:cNvPr id="17" name="Picture 4" descr="https://2022.ieeeicassp.org/assets/ICASSP2022_WHITE_COLOR.png">
            <a:extLst>
              <a:ext uri="{FF2B5EF4-FFF2-40B4-BE49-F238E27FC236}">
                <a16:creationId xmlns:a16="http://schemas.microsoft.com/office/drawing/2014/main" id="{808472BF-D9F7-4F82-B73B-B27618299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" y="2324484"/>
            <a:ext cx="2626360" cy="185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anchor="ctr"/>
      <a:lstStyle>
        <a:defPPr algn="ctr">
          <a:lnSpc>
            <a:spcPct val="100000"/>
          </a:lnSpc>
          <a:defRPr sz="1180" spc="-1" dirty="0">
            <a:solidFill>
              <a:srgbClr val="8B8B8B"/>
            </a:solidFill>
            <a:uFill>
              <a:solidFill>
                <a:srgbClr val="FFFFFF"/>
              </a:solidFill>
            </a:uFill>
            <a:latin typeface="等线" panose="02010600030101010101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5143</TotalTime>
  <Words>224</Words>
  <Application>Microsoft Office PowerPoint</Application>
  <PresentationFormat>宽屏</PresentationFormat>
  <Paragraphs>63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DejaVu Sans</vt:lpstr>
      <vt:lpstr>等线</vt:lpstr>
      <vt:lpstr>等线 Light</vt:lpstr>
      <vt:lpstr>Arial</vt:lpstr>
      <vt:lpstr>Symbol</vt:lpstr>
      <vt:lpstr>Times New Roman</vt:lpstr>
      <vt:lpstr>Wingdings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gaoqiang</dc:creator>
  <cp:lastModifiedBy>haoyang.yu</cp:lastModifiedBy>
  <cp:revision>946</cp:revision>
  <dcterms:created xsi:type="dcterms:W3CDTF">2017-04-11T04:47:00Z</dcterms:created>
  <dcterms:modified xsi:type="dcterms:W3CDTF">2022-04-13T02:18:42Z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22</vt:i4>
  </property>
  <property fmtid="{D5CDD505-2E9C-101B-9397-08002B2CF9AE}" pid="8" name="PresentationFormat">
    <vt:lpwstr>宽屏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22</vt:i4>
  </property>
  <property fmtid="{D5CDD505-2E9C-101B-9397-08002B2CF9AE}" pid="12" name="ICV">
    <vt:lpwstr>F2CE46F0499447BE88A266D0F9A9895A</vt:lpwstr>
  </property>
  <property fmtid="{D5CDD505-2E9C-101B-9397-08002B2CF9AE}" pid="13" name="KSOProductBuildVer">
    <vt:lpwstr>2052-11.1.0.11294</vt:lpwstr>
  </property>
</Properties>
</file>